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62" r:id="rId4"/>
    <p:sldId id="259" r:id="rId5"/>
    <p:sldId id="260" r:id="rId6"/>
    <p:sldId id="261" r:id="rId7"/>
    <p:sldId id="264" r:id="rId8"/>
    <p:sldId id="265" r:id="rId9"/>
    <p:sldId id="269" r:id="rId10"/>
    <p:sldId id="270" r:id="rId11"/>
    <p:sldId id="271" r:id="rId12"/>
    <p:sldId id="272" r:id="rId13"/>
    <p:sldId id="274" r:id="rId14"/>
    <p:sldId id="276" r:id="rId15"/>
    <p:sldId id="277" r:id="rId16"/>
    <p:sldId id="278" r:id="rId17"/>
    <p:sldId id="279" r:id="rId18"/>
    <p:sldId id="280" r:id="rId19"/>
    <p:sldId id="281" r:id="rId20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4" d="100"/>
          <a:sy n="64" d="100"/>
        </p:scale>
        <p:origin x="95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2D2790-15A1-0B07-0D55-1CD58F1AA2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68E0BE-0352-74E1-FEE9-5055DFB441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86D00C-E477-F141-D475-4DCB6984EE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2527B-36D3-4FE2-86E2-CB00E114C948}" type="datetimeFigureOut">
              <a:rPr lang="es-ES" smtClean="0"/>
              <a:t>19/11/2024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941488-A1A5-7B27-5777-0BB88605F3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9B8406-2C75-B467-3727-BF34A7493C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C906C-3D51-4783-BEE0-5D219C2EE952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215590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592FF2-563F-4581-8728-F3517FAE2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3CC1677-6F67-2773-DF08-FB84F60BAF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1E5EA6-CAEF-C3EA-63C3-D7015C31E0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2527B-36D3-4FE2-86E2-CB00E114C948}" type="datetimeFigureOut">
              <a:rPr lang="es-ES" smtClean="0"/>
              <a:t>19/11/2024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FB9322-0226-4D19-3A9D-D47215A007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EDFFD2-1C20-9643-AC75-C32074D16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C906C-3D51-4783-BEE0-5D219C2EE952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641880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3DADD8-02AF-B5C5-E4F3-418BF814AD5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9DCBB59-91C2-FA67-329E-F35CBF306D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76DDE9-465F-18FB-E3D9-3E97962442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2527B-36D3-4FE2-86E2-CB00E114C948}" type="datetimeFigureOut">
              <a:rPr lang="es-ES" smtClean="0"/>
              <a:t>19/11/2024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005CA0-8BAE-772D-6FEB-49223F3914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F1649B-7D38-AEE6-C5F3-0439FDB16A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C906C-3D51-4783-BEE0-5D219C2EE952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165751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6912-EBA2-C851-6FDA-2C33B64BD5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583F36-90FB-8723-3F37-24CB18CAE6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53B513-7774-CD37-2A86-11D9A34956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2527B-36D3-4FE2-86E2-CB00E114C948}" type="datetimeFigureOut">
              <a:rPr lang="es-ES" smtClean="0"/>
              <a:t>19/11/2024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90AE28-A671-C351-2859-47FDE488B6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845B20-C844-796B-B831-373EDF0491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C906C-3D51-4783-BEE0-5D219C2EE952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475754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919B3-41B6-76ED-AF61-0E04569EA2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CC6B3B-C060-F60E-96AF-B3952418D1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EC5C2E-799E-B018-B250-5C44B52D2F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2527B-36D3-4FE2-86E2-CB00E114C948}" type="datetimeFigureOut">
              <a:rPr lang="es-ES" smtClean="0"/>
              <a:t>19/11/2024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DC708D-3E26-3954-646B-70FFD3D9DB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54C45E-B221-A8BA-C636-2FF8E0AAA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C906C-3D51-4783-BEE0-5D219C2EE952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45503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DFD48D-7B8F-E2B1-D43A-4D6395804D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9B01DF-1078-3738-AD8A-6963B64FE0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02DEA8-A9EB-862F-D338-759A509383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732C61-CACF-3E02-F415-F402A05162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2527B-36D3-4FE2-86E2-CB00E114C948}" type="datetimeFigureOut">
              <a:rPr lang="es-ES" smtClean="0"/>
              <a:t>19/11/2024</a:t>
            </a:fld>
            <a:endParaRPr lang="es-E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C8CFCA-6913-C113-42B7-C0E3919E7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848D2E-92B8-CA0E-3E7C-8B493B39F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C906C-3D51-4783-BEE0-5D219C2EE952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097935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E93AA0-1145-DCD2-F60D-E6DDEDCABD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77C470-5EF2-518F-FFA2-CA76D83DF0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E46AA0-DEBE-C4D2-98F7-89A93654FB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0D34755-72F7-57DA-665E-93368169C5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12BE9E3-71E6-4873-5622-0AC7B3961A4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F0CDA4C-3612-EC04-8236-068B1C267D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2527B-36D3-4FE2-86E2-CB00E114C948}" type="datetimeFigureOut">
              <a:rPr lang="es-ES" smtClean="0"/>
              <a:t>19/11/2024</a:t>
            </a:fld>
            <a:endParaRPr lang="es-E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2DCBF2D-0803-0687-B671-5A50451995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9C7D7A2-9B73-0E39-0280-9DBFBE180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C906C-3D51-4783-BEE0-5D219C2EE952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461959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87E4DD-A150-2223-8C66-D1F24367B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8380A04-4169-97D8-54C7-EA00B0D137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2527B-36D3-4FE2-86E2-CB00E114C948}" type="datetimeFigureOut">
              <a:rPr lang="es-ES" smtClean="0"/>
              <a:t>19/11/2024</a:t>
            </a:fld>
            <a:endParaRPr lang="es-E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772324-BBF7-FFF2-F1C4-004B98C951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D2BAFF-1A9F-B355-D655-1A0208D6F5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C906C-3D51-4783-BEE0-5D219C2EE952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784810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6EEB1CB-89DD-B109-6906-9CCEFF5E9F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2527B-36D3-4FE2-86E2-CB00E114C948}" type="datetimeFigureOut">
              <a:rPr lang="es-ES" smtClean="0"/>
              <a:t>19/11/2024</a:t>
            </a:fld>
            <a:endParaRPr lang="es-E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3E5465-36BF-D4D6-D087-65B92F919E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EA9F7F-0839-0837-3CA9-C2F2B906BD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C906C-3D51-4783-BEE0-5D219C2EE952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108212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2C704-670A-9B1A-B5C0-98A40DF9CC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D5CAB8-8CC9-FF90-B511-18FBB830C2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43DF64-0347-A5E8-CD80-BC284D3174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24C362-DC60-87A8-A59F-493994CD34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2527B-36D3-4FE2-86E2-CB00E114C948}" type="datetimeFigureOut">
              <a:rPr lang="es-ES" smtClean="0"/>
              <a:t>19/11/2024</a:t>
            </a:fld>
            <a:endParaRPr lang="es-E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87EA06-DE9D-8ED3-FFDD-6FA150E49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06E734-ADA0-B54E-4688-54F812FE5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C906C-3D51-4783-BEE0-5D219C2EE952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870509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A512D1-230E-8F68-C948-F7E536BF28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DF4909D-8C03-0CA6-D19C-2058E26D09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43A7AC-189E-5353-05F6-9D9EF5A102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E1FE78-3CC3-36AE-1246-1E4E9A86C8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2527B-36D3-4FE2-86E2-CB00E114C948}" type="datetimeFigureOut">
              <a:rPr lang="es-ES" smtClean="0"/>
              <a:t>19/11/2024</a:t>
            </a:fld>
            <a:endParaRPr lang="es-E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26AD62-937D-6366-367C-44D9411AAC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10B13C-F524-52CA-8DBC-7EBD59FA81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C906C-3D51-4783-BEE0-5D219C2EE952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966843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6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E816BDD-327B-C4E5-4C89-45090B82F5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D9165E-73A4-EE9B-6CEC-AD54BC0DD6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C93C57-C6A8-744D-FFBA-22D93447B90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472527B-36D3-4FE2-86E2-CB00E114C948}" type="datetimeFigureOut">
              <a:rPr lang="es-ES" smtClean="0"/>
              <a:t>19/11/2024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5246AF-82B0-2080-9216-549F0CED8B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E15387-3E12-225F-93A1-6A542915C9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37C906C-3D51-4783-BEE0-5D219C2EE952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120599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4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7BBA2-0E58-98AD-B6BA-E15862AE58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806240"/>
            <a:ext cx="9144000" cy="1909763"/>
          </a:xfrm>
        </p:spPr>
        <p:txBody>
          <a:bodyPr>
            <a:noAutofit/>
          </a:bodyPr>
          <a:lstStyle/>
          <a:p>
            <a:r>
              <a:rPr lang="es-ES" sz="4000" i="1">
                <a:latin typeface="Arial" panose="020B0604020202020204" pitchFamily="34" charset="0"/>
                <a:ea typeface="Charis SIL" panose="02000500060000020004" pitchFamily="2" charset="0"/>
                <a:cs typeface="Arial" panose="020B0604020202020204" pitchFamily="34" charset="0"/>
              </a:rPr>
              <a:t>Aplicación web para el pronóstico y manejo de datos relacionados con la incidencia de Phyllachora maydis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256A8B-3CD1-5986-61CE-F53A05F485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24717"/>
            <a:ext cx="9144000" cy="2608218"/>
          </a:xfrm>
        </p:spPr>
        <p:txBody>
          <a:bodyPr>
            <a:normAutofit lnSpcReduction="10000"/>
          </a:bodyPr>
          <a:lstStyle/>
          <a:p>
            <a:r>
              <a:rPr lang="es-ES">
                <a:latin typeface="Arial" panose="020B0604020202020204" pitchFamily="34" charset="0"/>
                <a:ea typeface="Charis SIL" panose="02000500060000020004" pitchFamily="2" charset="0"/>
                <a:cs typeface="Arial" panose="020B0604020202020204" pitchFamily="34" charset="0"/>
              </a:rPr>
              <a:t>Universidad Central “Marta Abreu” de Las Villas</a:t>
            </a:r>
          </a:p>
          <a:p>
            <a:r>
              <a:rPr lang="es-ES">
                <a:latin typeface="Arial" panose="020B0604020202020204" pitchFamily="34" charset="0"/>
                <a:ea typeface="Charis SIL" panose="02000500060000020004" pitchFamily="2" charset="0"/>
                <a:cs typeface="Arial" panose="020B0604020202020204" pitchFamily="34" charset="0"/>
              </a:rPr>
              <a:t>Departamento de Ciencia de la Computación</a:t>
            </a:r>
          </a:p>
          <a:p>
            <a:endParaRPr lang="es-ES">
              <a:latin typeface="Arial" panose="020B0604020202020204" pitchFamily="34" charset="0"/>
              <a:ea typeface="Charis SIL" panose="02000500060000020004" pitchFamily="2" charset="0"/>
              <a:cs typeface="Arial" panose="020B0604020202020204" pitchFamily="34" charset="0"/>
            </a:endParaRPr>
          </a:p>
          <a:p>
            <a:endParaRPr lang="es-ES">
              <a:latin typeface="Arial" panose="020B0604020202020204" pitchFamily="34" charset="0"/>
              <a:ea typeface="Charis SIL" panose="02000500060000020004" pitchFamily="2" charset="0"/>
              <a:cs typeface="Arial" panose="020B0604020202020204" pitchFamily="34" charset="0"/>
            </a:endParaRPr>
          </a:p>
          <a:p>
            <a:endParaRPr lang="es-ES">
              <a:latin typeface="Arial" panose="020B0604020202020204" pitchFamily="34" charset="0"/>
              <a:ea typeface="Charis SIL" panose="02000500060000020004" pitchFamily="2" charset="0"/>
              <a:cs typeface="Arial" panose="020B0604020202020204" pitchFamily="34" charset="0"/>
            </a:endParaRPr>
          </a:p>
          <a:p>
            <a:r>
              <a:rPr lang="es-ES">
                <a:latin typeface="Arial" panose="020B0604020202020204" pitchFamily="34" charset="0"/>
                <a:ea typeface="Charis SIL" panose="02000500060000020004" pitchFamily="2" charset="0"/>
                <a:cs typeface="Arial" panose="020B0604020202020204" pitchFamily="34" charset="0"/>
              </a:rPr>
              <a:t>Trabajo de diploma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B12BEFBD-C0AC-EA1E-6440-2A88A99B2011}"/>
              </a:ext>
            </a:extLst>
          </p:cNvPr>
          <p:cNvSpPr txBox="1">
            <a:spLocks/>
          </p:cNvSpPr>
          <p:nvPr/>
        </p:nvSpPr>
        <p:spPr>
          <a:xfrm>
            <a:off x="1524000" y="4989921"/>
            <a:ext cx="9144000" cy="12278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s-ES" sz="2000" i="1">
                <a:latin typeface="Arial" panose="020B0604020202020204" pitchFamily="34" charset="0"/>
                <a:ea typeface="Charis SIL" panose="02000500060000020004" pitchFamily="2" charset="0"/>
                <a:cs typeface="Arial" panose="020B0604020202020204" pitchFamily="34" charset="0"/>
              </a:rPr>
              <a:t>Autor: Alain Daniel Rodríguez Domínguez</a:t>
            </a:r>
          </a:p>
          <a:p>
            <a:pPr>
              <a:lnSpc>
                <a:spcPct val="100000"/>
              </a:lnSpc>
            </a:pPr>
            <a:r>
              <a:rPr lang="es-ES" sz="2000" i="1">
                <a:latin typeface="Arial" panose="020B0604020202020204" pitchFamily="34" charset="0"/>
                <a:ea typeface="Charis SIL" panose="02000500060000020004" pitchFamily="2" charset="0"/>
                <a:cs typeface="Arial" panose="020B0604020202020204" pitchFamily="34" charset="0"/>
              </a:rPr>
              <a:t>Tutores: M. Cs. Alejandro Cespón</a:t>
            </a:r>
          </a:p>
          <a:p>
            <a:pPr>
              <a:lnSpc>
                <a:spcPct val="100000"/>
              </a:lnSpc>
            </a:pPr>
            <a:r>
              <a:rPr lang="es-ES" sz="2000" i="1">
                <a:latin typeface="Arial" panose="020B0604020202020204" pitchFamily="34" charset="0"/>
                <a:ea typeface="Charis SIL" panose="02000500060000020004" pitchFamily="2" charset="0"/>
                <a:cs typeface="Arial" panose="020B0604020202020204" pitchFamily="34" charset="0"/>
              </a:rPr>
              <a:t>	Dr.C. Orlando Miguel Saucedo Castillo</a:t>
            </a:r>
          </a:p>
          <a:p>
            <a:endParaRPr lang="es-ES">
              <a:latin typeface="Arial" panose="020B0604020202020204" pitchFamily="34" charset="0"/>
              <a:ea typeface="Charis SIL" panose="02000500060000020004" pitchFamily="2" charset="0"/>
              <a:cs typeface="Arial" panose="020B0604020202020204" pitchFamily="34" charset="0"/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E1E0FE07-70AA-F7A3-6EF3-5E5A431076DD}"/>
              </a:ext>
            </a:extLst>
          </p:cNvPr>
          <p:cNvSpPr txBox="1">
            <a:spLocks/>
          </p:cNvSpPr>
          <p:nvPr/>
        </p:nvSpPr>
        <p:spPr>
          <a:xfrm>
            <a:off x="5105400" y="6224156"/>
            <a:ext cx="1981200" cy="4358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s-ES" sz="2000" i="1">
                <a:latin typeface="Arial" panose="020B0604020202020204" pitchFamily="34" charset="0"/>
                <a:ea typeface="Charis SIL" panose="02000500060000020004" pitchFamily="2" charset="0"/>
                <a:cs typeface="Arial" panose="020B0604020202020204" pitchFamily="34" charset="0"/>
              </a:rPr>
              <a:t>2024.</a:t>
            </a:r>
            <a:endParaRPr lang="es-ES">
              <a:latin typeface="Arial" panose="020B0604020202020204" pitchFamily="34" charset="0"/>
              <a:ea typeface="Charis SIL" panose="02000500060000020004" pitchFamily="2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9B94171-0E05-1F61-4C72-2D0F2B8604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007345" cy="7323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92FE4DC-06E5-3558-32BB-030AA2EF90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9350" y="1182944"/>
            <a:ext cx="893300" cy="1116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9769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DDE0A-194A-0CDA-2648-7B642E809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>
                <a:latin typeface="Arial" panose="020B0604020202020204" pitchFamily="34" charset="0"/>
                <a:ea typeface="Charis SIL" panose="02000500060000020004" pitchFamily="2" charset="0"/>
                <a:cs typeface="Arial" panose="020B0604020202020204" pitchFamily="34" charset="0"/>
              </a:rPr>
              <a:t>Diagrama de actividad de un caso de uso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BE030D-F06C-66CB-9CE9-B367B05878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88625" y="1484024"/>
            <a:ext cx="8878638" cy="51266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834971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DDE0A-194A-0CDA-2648-7B642E809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>
                <a:latin typeface="Arial" panose="020B0604020202020204" pitchFamily="34" charset="0"/>
                <a:ea typeface="Charis SIL" panose="02000500060000020004" pitchFamily="2" charset="0"/>
                <a:cs typeface="Arial" panose="020B0604020202020204" pitchFamily="34" charset="0"/>
              </a:rPr>
              <a:t>Diagrama de despliegue de alto nivel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8C5BF89-625F-9B2E-BB83-0BD5CBA4FB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4946" y="1770973"/>
            <a:ext cx="9942108" cy="472190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830822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DDE0A-194A-0CDA-2648-7B642E809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>
                <a:latin typeface="Arial" panose="020B0604020202020204" pitchFamily="34" charset="0"/>
                <a:ea typeface="Charis SIL" panose="02000500060000020004" pitchFamily="2" charset="0"/>
                <a:cs typeface="Arial" panose="020B0604020202020204" pitchFamily="34" charset="0"/>
              </a:rPr>
              <a:t>Esquema entidad-interrelación de la base de datos (modelo conceptual)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76F904-E32F-66A3-EA01-677E1DC481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9688" y="1690688"/>
            <a:ext cx="11092623" cy="474135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880195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DDE0A-194A-0CDA-2648-7B642E809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>
                <a:latin typeface="Arial" panose="020B0604020202020204" pitchFamily="34" charset="0"/>
                <a:ea typeface="Charis SIL" panose="02000500060000020004" pitchFamily="2" charset="0"/>
                <a:cs typeface="Arial" panose="020B0604020202020204" pitchFamily="34" charset="0"/>
              </a:rPr>
              <a:t>Interfaz gráfica para el lado del cliente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48D8E1-2D0D-F902-6799-4469B81DEEE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764" y="1646884"/>
            <a:ext cx="10311036" cy="4845991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4723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DDE0A-194A-0CDA-2648-7B642E809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>
                <a:latin typeface="Arial" panose="020B0604020202020204" pitchFamily="34" charset="0"/>
                <a:ea typeface="Charis SIL" panose="02000500060000020004" pitchFamily="2" charset="0"/>
                <a:cs typeface="Arial" panose="020B0604020202020204" pitchFamily="34" charset="0"/>
              </a:rPr>
              <a:t>Interfaz gráfica para el lado del cliente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10673F-7FF1-6E8B-AD00-DD1A0ECAE9F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14007"/>
            <a:ext cx="10577682" cy="4978868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776635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DDE0A-194A-0CDA-2648-7B642E809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>
                <a:latin typeface="Arial" panose="020B0604020202020204" pitchFamily="34" charset="0"/>
                <a:ea typeface="Charis SIL" panose="02000500060000020004" pitchFamily="2" charset="0"/>
                <a:cs typeface="Arial" panose="020B0604020202020204" pitchFamily="34" charset="0"/>
              </a:rPr>
              <a:t>Pruebas realizadas al software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61AE7D-D6DE-EBE6-A70A-10BDF4B49318}"/>
              </a:ext>
            </a:extLst>
          </p:cNvPr>
          <p:cNvSpPr txBox="1"/>
          <p:nvPr/>
        </p:nvSpPr>
        <p:spPr>
          <a:xfrm>
            <a:off x="869430" y="1918741"/>
            <a:ext cx="10313232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800">
                <a:latin typeface="Arial" panose="020B0604020202020204" pitchFamily="34" charset="0"/>
                <a:ea typeface="Charis SIL" panose="02000500060000020004" pitchFamily="2" charset="0"/>
                <a:cs typeface="Arial" panose="020B0604020202020204" pitchFamily="34" charset="0"/>
              </a:rPr>
              <a:t>Pruebas concernientes al lado del servidor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2400">
                <a:latin typeface="Arial" panose="020B0604020202020204" pitchFamily="34" charset="0"/>
                <a:ea typeface="Charis SIL" panose="02000500060000020004" pitchFamily="2" charset="0"/>
                <a:cs typeface="Arial" panose="020B0604020202020204" pitchFamily="34" charset="0"/>
              </a:rPr>
              <a:t>Unitarias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s-ES" sz="2000">
                <a:latin typeface="Arial" panose="020B0604020202020204" pitchFamily="34" charset="0"/>
                <a:ea typeface="Charis SIL" panose="02000500060000020004" pitchFamily="2" charset="0"/>
                <a:cs typeface="Arial" panose="020B0604020202020204" pitchFamily="34" charset="0"/>
              </a:rPr>
              <a:t>Automatizadas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2400">
                <a:latin typeface="Arial" panose="020B0604020202020204" pitchFamily="34" charset="0"/>
                <a:ea typeface="Charis SIL" panose="02000500060000020004" pitchFamily="2" charset="0"/>
                <a:cs typeface="Arial" panose="020B0604020202020204" pitchFamily="34" charset="0"/>
              </a:rPr>
              <a:t>De integración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800">
                <a:latin typeface="Arial" panose="020B0604020202020204" pitchFamily="34" charset="0"/>
                <a:ea typeface="Charis SIL" panose="02000500060000020004" pitchFamily="2" charset="0"/>
                <a:cs typeface="Arial" panose="020B0604020202020204" pitchFamily="34" charset="0"/>
              </a:rPr>
              <a:t>Pruebas concernientes al lado del cliente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2400">
                <a:latin typeface="Arial" panose="020B0604020202020204" pitchFamily="34" charset="0"/>
                <a:ea typeface="Charis SIL" panose="02000500060000020004" pitchFamily="2" charset="0"/>
                <a:cs typeface="Arial" panose="020B0604020202020204" pitchFamily="34" charset="0"/>
              </a:rPr>
              <a:t>Unitarias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2400">
                <a:latin typeface="Arial" panose="020B0604020202020204" pitchFamily="34" charset="0"/>
                <a:ea typeface="Charis SIL" panose="02000500060000020004" pitchFamily="2" charset="0"/>
                <a:cs typeface="Arial" panose="020B0604020202020204" pitchFamily="34" charset="0"/>
              </a:rPr>
              <a:t>De integración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800">
                <a:latin typeface="Arial" panose="020B0604020202020204" pitchFamily="34" charset="0"/>
                <a:ea typeface="Charis SIL" panose="02000500060000020004" pitchFamily="2" charset="0"/>
                <a:cs typeface="Arial" panose="020B0604020202020204" pitchFamily="34" charset="0"/>
              </a:rPr>
              <a:t>Pruebas concernientes al sistema como un todo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2400">
                <a:latin typeface="Arial" panose="020B0604020202020204" pitchFamily="34" charset="0"/>
                <a:ea typeface="Charis SIL" panose="02000500060000020004" pitchFamily="2" charset="0"/>
                <a:cs typeface="Arial" panose="020B0604020202020204" pitchFamily="34" charset="0"/>
              </a:rPr>
              <a:t>De sistema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s-ES" sz="2000">
                <a:latin typeface="Arial" panose="020B0604020202020204" pitchFamily="34" charset="0"/>
                <a:ea typeface="Charis SIL" panose="02000500060000020004" pitchFamily="2" charset="0"/>
                <a:cs typeface="Arial" panose="020B0604020202020204" pitchFamily="34" charset="0"/>
              </a:rPr>
              <a:t>De compatibilidad</a:t>
            </a:r>
          </a:p>
        </p:txBody>
      </p:sp>
    </p:spTree>
    <p:extLst>
      <p:ext uri="{BB962C8B-B14F-4D97-AF65-F5344CB8AC3E}">
        <p14:creationId xmlns:p14="http://schemas.microsoft.com/office/powerpoint/2010/main" val="5571172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DDE0A-194A-0CDA-2648-7B642E809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>
                <a:latin typeface="Arial" panose="020B0604020202020204" pitchFamily="34" charset="0"/>
                <a:ea typeface="Charis SIL" panose="02000500060000020004" pitchFamily="2" charset="0"/>
                <a:cs typeface="Arial" panose="020B0604020202020204" pitchFamily="34" charset="0"/>
              </a:rPr>
              <a:t>Conclusiones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61AE7D-D6DE-EBE6-A70A-10BDF4B49318}"/>
              </a:ext>
            </a:extLst>
          </p:cNvPr>
          <p:cNvSpPr txBox="1"/>
          <p:nvPr/>
        </p:nvSpPr>
        <p:spPr>
          <a:xfrm>
            <a:off x="869430" y="1918741"/>
            <a:ext cx="10313232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2800">
                <a:latin typeface="Arial" panose="020B0604020202020204" pitchFamily="34" charset="0"/>
                <a:ea typeface="Charis SIL" panose="02000500060000020004" pitchFamily="2" charset="0"/>
                <a:cs typeface="Arial" panose="020B0604020202020204" pitchFamily="34" charset="0"/>
              </a:rPr>
              <a:t>En esta investigación se determinó los requisitos que debía cumplir la aplicación web a desarrollar, en el contexto de los elementos técnicos del estudio de la incidencia de Phyllachora maydis.</a:t>
            </a:r>
          </a:p>
          <a:p>
            <a:pPr algn="just"/>
            <a:r>
              <a:rPr lang="es-ES" sz="2800">
                <a:latin typeface="Arial" panose="020B0604020202020204" pitchFamily="34" charset="0"/>
                <a:ea typeface="Charis SIL" panose="02000500060000020004" pitchFamily="2" charset="0"/>
                <a:cs typeface="Arial" panose="020B0604020202020204" pitchFamily="34" charset="0"/>
              </a:rPr>
              <a:t>Se identificó y precisó los conceptos relevantes para la elaboración de la aplicación, y el estudio del estado actual del desarrollo web permitió una selección justificada de tecnologías y herramientas informáticas adecuadas para su implementación.</a:t>
            </a:r>
          </a:p>
          <a:p>
            <a:pPr algn="just"/>
            <a:endParaRPr lang="es-ES" sz="2800">
              <a:latin typeface="Arial" panose="020B0604020202020204" pitchFamily="34" charset="0"/>
              <a:ea typeface="Charis SIL" panose="02000500060000020004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38136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DDE0A-194A-0CDA-2648-7B642E809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>
                <a:latin typeface="Arial" panose="020B0604020202020204" pitchFamily="34" charset="0"/>
                <a:ea typeface="Charis SIL" panose="02000500060000020004" pitchFamily="2" charset="0"/>
                <a:cs typeface="Arial" panose="020B0604020202020204" pitchFamily="34" charset="0"/>
              </a:rPr>
              <a:t>Conclusiones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61AE7D-D6DE-EBE6-A70A-10BDF4B49318}"/>
              </a:ext>
            </a:extLst>
          </p:cNvPr>
          <p:cNvSpPr txBox="1"/>
          <p:nvPr/>
        </p:nvSpPr>
        <p:spPr>
          <a:xfrm>
            <a:off x="869430" y="1918741"/>
            <a:ext cx="10313232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2800">
                <a:latin typeface="Arial" panose="020B0604020202020204" pitchFamily="34" charset="0"/>
                <a:ea typeface="Charis SIL" panose="02000500060000020004" pitchFamily="2" charset="0"/>
                <a:cs typeface="Arial" panose="020B0604020202020204" pitchFamily="34" charset="0"/>
              </a:rPr>
              <a:t>Se modeló e implementó la aplicación web mediante el uso de las herramientas determinadas en la investigación, con una arquitectura conformada por un lado del servidor y un lado del cliente, cada uno con sus estructuras de alto nivel y sus aspectos específicos en forma de directorios, archivos y piezas de código concebidos para proveer de forma organizada y efectiva las funcionalidades requeridas.</a:t>
            </a:r>
          </a:p>
        </p:txBody>
      </p:sp>
    </p:spTree>
    <p:extLst>
      <p:ext uri="{BB962C8B-B14F-4D97-AF65-F5344CB8AC3E}">
        <p14:creationId xmlns:p14="http://schemas.microsoft.com/office/powerpoint/2010/main" val="22547428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DDE0A-194A-0CDA-2648-7B642E809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>
                <a:latin typeface="Arial" panose="020B0604020202020204" pitchFamily="34" charset="0"/>
                <a:ea typeface="Charis SIL" panose="02000500060000020004" pitchFamily="2" charset="0"/>
                <a:cs typeface="Arial" panose="020B0604020202020204" pitchFamily="34" charset="0"/>
              </a:rPr>
              <a:t>Conclusiones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61AE7D-D6DE-EBE6-A70A-10BDF4B49318}"/>
              </a:ext>
            </a:extLst>
          </p:cNvPr>
          <p:cNvSpPr txBox="1"/>
          <p:nvPr/>
        </p:nvSpPr>
        <p:spPr>
          <a:xfrm>
            <a:off x="869430" y="1918741"/>
            <a:ext cx="10313232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2800">
                <a:latin typeface="Arial" panose="020B0604020202020204" pitchFamily="34" charset="0"/>
                <a:ea typeface="Charis SIL" panose="02000500060000020004" pitchFamily="2" charset="0"/>
                <a:cs typeface="Arial" panose="020B0604020202020204" pitchFamily="34" charset="0"/>
              </a:rPr>
              <a:t>Finalmente, se realizó numerosas pruebas unitarias y de integración a los lados de la aplicación web por separado, y de sistema a toda ella, lo cual permitió depurarla oportunamente, mejorar su desempeño, y concluir que logra manejar los datos de estudio de la enfermedad fúngica mancha de asfalto y pronosticar automáticamente su aparición en las unidades de cultivo bajo vigilancia.</a:t>
            </a:r>
          </a:p>
        </p:txBody>
      </p:sp>
    </p:spTree>
    <p:extLst>
      <p:ext uri="{BB962C8B-B14F-4D97-AF65-F5344CB8AC3E}">
        <p14:creationId xmlns:p14="http://schemas.microsoft.com/office/powerpoint/2010/main" val="10868193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4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7BBA2-0E58-98AD-B6BA-E15862AE58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806240"/>
            <a:ext cx="9144000" cy="1909763"/>
          </a:xfrm>
        </p:spPr>
        <p:txBody>
          <a:bodyPr>
            <a:noAutofit/>
          </a:bodyPr>
          <a:lstStyle/>
          <a:p>
            <a:r>
              <a:rPr lang="es-ES" sz="4000" i="1">
                <a:latin typeface="Arial" panose="020B0604020202020204" pitchFamily="34" charset="0"/>
                <a:ea typeface="Charis SIL" panose="02000500060000020004" pitchFamily="2" charset="0"/>
                <a:cs typeface="Arial" panose="020B0604020202020204" pitchFamily="34" charset="0"/>
              </a:rPr>
              <a:t>Aplicación web para el pronóstico y manejo de datos relacionados con la incidencia de Phyllachora maydis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256A8B-3CD1-5986-61CE-F53A05F485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24717"/>
            <a:ext cx="9144000" cy="2608218"/>
          </a:xfrm>
        </p:spPr>
        <p:txBody>
          <a:bodyPr>
            <a:normAutofit lnSpcReduction="10000"/>
          </a:bodyPr>
          <a:lstStyle/>
          <a:p>
            <a:r>
              <a:rPr lang="es-ES">
                <a:latin typeface="Arial" panose="020B0604020202020204" pitchFamily="34" charset="0"/>
                <a:ea typeface="Charis SIL" panose="02000500060000020004" pitchFamily="2" charset="0"/>
                <a:cs typeface="Arial" panose="020B0604020202020204" pitchFamily="34" charset="0"/>
              </a:rPr>
              <a:t>Universidad Central “Marta Abreu” de Las Villas</a:t>
            </a:r>
          </a:p>
          <a:p>
            <a:r>
              <a:rPr lang="es-ES">
                <a:latin typeface="Arial" panose="020B0604020202020204" pitchFamily="34" charset="0"/>
                <a:ea typeface="Charis SIL" panose="02000500060000020004" pitchFamily="2" charset="0"/>
                <a:cs typeface="Arial" panose="020B0604020202020204" pitchFamily="34" charset="0"/>
              </a:rPr>
              <a:t>Departamento de Ciencia de la Computación</a:t>
            </a:r>
          </a:p>
          <a:p>
            <a:endParaRPr lang="es-ES">
              <a:latin typeface="Arial" panose="020B0604020202020204" pitchFamily="34" charset="0"/>
              <a:ea typeface="Charis SIL" panose="02000500060000020004" pitchFamily="2" charset="0"/>
              <a:cs typeface="Arial" panose="020B0604020202020204" pitchFamily="34" charset="0"/>
            </a:endParaRPr>
          </a:p>
          <a:p>
            <a:endParaRPr lang="es-ES">
              <a:latin typeface="Arial" panose="020B0604020202020204" pitchFamily="34" charset="0"/>
              <a:ea typeface="Charis SIL" panose="02000500060000020004" pitchFamily="2" charset="0"/>
              <a:cs typeface="Arial" panose="020B0604020202020204" pitchFamily="34" charset="0"/>
            </a:endParaRPr>
          </a:p>
          <a:p>
            <a:endParaRPr lang="es-ES">
              <a:latin typeface="Arial" panose="020B0604020202020204" pitchFamily="34" charset="0"/>
              <a:ea typeface="Charis SIL" panose="02000500060000020004" pitchFamily="2" charset="0"/>
              <a:cs typeface="Arial" panose="020B0604020202020204" pitchFamily="34" charset="0"/>
            </a:endParaRPr>
          </a:p>
          <a:p>
            <a:r>
              <a:rPr lang="es-ES">
                <a:latin typeface="Arial" panose="020B0604020202020204" pitchFamily="34" charset="0"/>
                <a:ea typeface="Charis SIL" panose="02000500060000020004" pitchFamily="2" charset="0"/>
                <a:cs typeface="Arial" panose="020B0604020202020204" pitchFamily="34" charset="0"/>
              </a:rPr>
              <a:t>Trabajo de diploma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B12BEFBD-C0AC-EA1E-6440-2A88A99B2011}"/>
              </a:ext>
            </a:extLst>
          </p:cNvPr>
          <p:cNvSpPr txBox="1">
            <a:spLocks/>
          </p:cNvSpPr>
          <p:nvPr/>
        </p:nvSpPr>
        <p:spPr>
          <a:xfrm>
            <a:off x="1524000" y="4989921"/>
            <a:ext cx="9144000" cy="12278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s-ES" sz="2000" i="1">
                <a:latin typeface="Arial" panose="020B0604020202020204" pitchFamily="34" charset="0"/>
                <a:ea typeface="Charis SIL" panose="02000500060000020004" pitchFamily="2" charset="0"/>
                <a:cs typeface="Arial" panose="020B0604020202020204" pitchFamily="34" charset="0"/>
              </a:rPr>
              <a:t>Autor: Alain Daniel Rodríguez Domínguez</a:t>
            </a:r>
          </a:p>
          <a:p>
            <a:pPr>
              <a:lnSpc>
                <a:spcPct val="100000"/>
              </a:lnSpc>
            </a:pPr>
            <a:r>
              <a:rPr lang="es-ES" sz="2000" i="1">
                <a:latin typeface="Arial" panose="020B0604020202020204" pitchFamily="34" charset="0"/>
                <a:ea typeface="Charis SIL" panose="02000500060000020004" pitchFamily="2" charset="0"/>
                <a:cs typeface="Arial" panose="020B0604020202020204" pitchFamily="34" charset="0"/>
              </a:rPr>
              <a:t>Tutores: M. Cs. Alejandro Cespón</a:t>
            </a:r>
          </a:p>
          <a:p>
            <a:pPr>
              <a:lnSpc>
                <a:spcPct val="100000"/>
              </a:lnSpc>
            </a:pPr>
            <a:r>
              <a:rPr lang="es-ES" sz="2000" i="1">
                <a:latin typeface="Arial" panose="020B0604020202020204" pitchFamily="34" charset="0"/>
                <a:ea typeface="Charis SIL" panose="02000500060000020004" pitchFamily="2" charset="0"/>
                <a:cs typeface="Arial" panose="020B0604020202020204" pitchFamily="34" charset="0"/>
              </a:rPr>
              <a:t>	Dr.C. Orlando Miguel Saucedo Castillo</a:t>
            </a:r>
          </a:p>
          <a:p>
            <a:endParaRPr lang="es-ES">
              <a:latin typeface="Arial" panose="020B0604020202020204" pitchFamily="34" charset="0"/>
              <a:ea typeface="Charis SIL" panose="02000500060000020004" pitchFamily="2" charset="0"/>
              <a:cs typeface="Arial" panose="020B0604020202020204" pitchFamily="34" charset="0"/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E1E0FE07-70AA-F7A3-6EF3-5E5A431076DD}"/>
              </a:ext>
            </a:extLst>
          </p:cNvPr>
          <p:cNvSpPr txBox="1">
            <a:spLocks/>
          </p:cNvSpPr>
          <p:nvPr/>
        </p:nvSpPr>
        <p:spPr>
          <a:xfrm>
            <a:off x="5105400" y="6224156"/>
            <a:ext cx="1981200" cy="4358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s-ES" sz="2000" i="1">
                <a:latin typeface="Arial" panose="020B0604020202020204" pitchFamily="34" charset="0"/>
                <a:ea typeface="Charis SIL" panose="02000500060000020004" pitchFamily="2" charset="0"/>
                <a:cs typeface="Arial" panose="020B0604020202020204" pitchFamily="34" charset="0"/>
              </a:rPr>
              <a:t>2024.</a:t>
            </a:r>
            <a:endParaRPr lang="es-ES">
              <a:latin typeface="Arial" panose="020B0604020202020204" pitchFamily="34" charset="0"/>
              <a:ea typeface="Charis SIL" panose="02000500060000020004" pitchFamily="2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9B94171-0E05-1F61-4C72-2D0F2B8604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007345" cy="7323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92FE4DC-06E5-3558-32BB-030AA2EF90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9350" y="1182944"/>
            <a:ext cx="893300" cy="1116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3035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DDE0A-194A-0CDA-2648-7B642E809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>
                <a:latin typeface="Arial" panose="020B0604020202020204" pitchFamily="34" charset="0"/>
                <a:ea typeface="Charis SIL" panose="02000500060000020004" pitchFamily="2" charset="0"/>
                <a:cs typeface="Arial" panose="020B0604020202020204" pitchFamily="34" charset="0"/>
              </a:rPr>
              <a:t>Justificación de la investigación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2AD63E-33DC-24FB-4233-E5B9172875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2321" y="1525821"/>
            <a:ext cx="7402643" cy="435133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s-ES">
                <a:latin typeface="Arial" panose="020B0604020202020204" pitchFamily="34" charset="0"/>
                <a:ea typeface="Charis SIL" panose="02000500060000020004" pitchFamily="2" charset="0"/>
                <a:cs typeface="Arial" panose="020B0604020202020204" pitchFamily="34" charset="0"/>
              </a:rPr>
              <a:t>Enfermedad fúngica mancha de asfalto causada por </a:t>
            </a:r>
            <a:r>
              <a:rPr lang="es-ES" i="1">
                <a:latin typeface="Arial" panose="020B0604020202020204" pitchFamily="34" charset="0"/>
                <a:ea typeface="Charis SIL" panose="02000500060000020004" pitchFamily="2" charset="0"/>
                <a:cs typeface="Arial" panose="020B0604020202020204" pitchFamily="34" charset="0"/>
              </a:rPr>
              <a:t>Phyllachora maydis</a:t>
            </a:r>
            <a:r>
              <a:rPr lang="es-ES">
                <a:latin typeface="Arial" panose="020B0604020202020204" pitchFamily="34" charset="0"/>
                <a:ea typeface="Charis SIL" panose="02000500060000020004" pitchFamily="2" charset="0"/>
                <a:cs typeface="Arial" panose="020B0604020202020204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endParaRPr lang="es-ES">
              <a:latin typeface="Arial" panose="020B0604020202020204" pitchFamily="34" charset="0"/>
              <a:ea typeface="Charis SIL" panose="02000500060000020004" pitchFamily="2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986C25-C8F7-ED2E-8E96-2C3F267F52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1443" y="1701930"/>
            <a:ext cx="2395823" cy="1796867"/>
          </a:xfrm>
          <a:prstGeom prst="rect">
            <a:avLst/>
          </a:prstGeom>
          <a:ln w="635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D063F60-F96E-6383-9ED0-134EC50045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5429" y="1701965"/>
            <a:ext cx="2395823" cy="1796832"/>
          </a:xfrm>
          <a:prstGeom prst="rect">
            <a:avLst/>
          </a:prstGeom>
          <a:ln w="9525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42AD63E-33DC-24FB-4233-E5B917287554}"/>
              </a:ext>
            </a:extLst>
          </p:cNvPr>
          <p:cNvSpPr txBox="1">
            <a:spLocks/>
          </p:cNvSpPr>
          <p:nvPr/>
        </p:nvSpPr>
        <p:spPr>
          <a:xfrm>
            <a:off x="272321" y="3962517"/>
            <a:ext cx="6693108" cy="16033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s-ES">
                <a:latin typeface="Arial" panose="020B0604020202020204" pitchFamily="34" charset="0"/>
                <a:ea typeface="Charis SIL" panose="02000500060000020004" pitchFamily="2" charset="0"/>
                <a:cs typeface="Arial" panose="020B0604020202020204" pitchFamily="34" charset="0"/>
              </a:rPr>
              <a:t>Sistema para los investigadores de la Facultad de Ciencias Agropecuarias.</a:t>
            </a:r>
          </a:p>
          <a:p>
            <a:pPr>
              <a:lnSpc>
                <a:spcPct val="150000"/>
              </a:lnSpc>
            </a:pPr>
            <a:endParaRPr lang="es-ES">
              <a:latin typeface="Arial" panose="020B0604020202020204" pitchFamily="34" charset="0"/>
              <a:ea typeface="Charis SIL" panose="02000500060000020004" pitchFamily="2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634184-7C6C-CD31-E751-0ACFDF3E1F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05281" y="3958020"/>
            <a:ext cx="2692323" cy="1796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8459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DDE0A-194A-0CDA-2648-7B642E809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>
                <a:latin typeface="Arial" panose="020B0604020202020204" pitchFamily="34" charset="0"/>
                <a:ea typeface="Charis SIL" panose="02000500060000020004" pitchFamily="2" charset="0"/>
                <a:cs typeface="Arial" panose="020B0604020202020204" pitchFamily="34" charset="0"/>
              </a:rPr>
              <a:t>Problema de investigación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2AD63E-33DC-24FB-4233-E5B9172875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lnSpc>
                <a:spcPct val="150000"/>
              </a:lnSpc>
              <a:buNone/>
            </a:pPr>
            <a:r>
              <a:rPr lang="es-ES">
                <a:latin typeface="Arial" panose="020B0604020202020204" pitchFamily="34" charset="0"/>
                <a:ea typeface="Charis SIL" panose="02000500060000020004" pitchFamily="2" charset="0"/>
                <a:cs typeface="Arial" panose="020B0604020202020204" pitchFamily="34" charset="0"/>
              </a:rPr>
              <a:t>¿Cómo desarrollar un sistema informático que auxilie a los investigadores asociados a la Facultad de Ciencias Agropecuarias de la Universidad en el manejo de datos relevantes para el estudio de la incidencia de la mancha de asfalto en los cultivos de maíz y el pronóstico de la misma?</a:t>
            </a:r>
          </a:p>
        </p:txBody>
      </p:sp>
    </p:spTree>
    <p:extLst>
      <p:ext uri="{BB962C8B-B14F-4D97-AF65-F5344CB8AC3E}">
        <p14:creationId xmlns:p14="http://schemas.microsoft.com/office/powerpoint/2010/main" val="13413326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DDE0A-194A-0CDA-2648-7B642E809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>
                <a:latin typeface="Arial" panose="020B0604020202020204" pitchFamily="34" charset="0"/>
                <a:ea typeface="Charis SIL" panose="02000500060000020004" pitchFamily="2" charset="0"/>
                <a:cs typeface="Arial" panose="020B0604020202020204" pitchFamily="34" charset="0"/>
              </a:rPr>
              <a:t>Preguntas de investigación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2AD63E-33DC-24FB-4233-E5B9172875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s-ES">
                <a:latin typeface="Arial" panose="020B0604020202020204" pitchFamily="34" charset="0"/>
                <a:ea typeface="Charis SIL" panose="02000500060000020004" pitchFamily="2" charset="0"/>
                <a:cs typeface="Arial" panose="020B0604020202020204" pitchFamily="34" charset="0"/>
              </a:rPr>
              <a:t>1.	¿Qué requisitos debe cumplir el sistema a desarrollar?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s-ES">
                <a:latin typeface="Arial" panose="020B0604020202020204" pitchFamily="34" charset="0"/>
                <a:ea typeface="Charis SIL" panose="02000500060000020004" pitchFamily="2" charset="0"/>
                <a:cs typeface="Arial" panose="020B0604020202020204" pitchFamily="34" charset="0"/>
              </a:rPr>
              <a:t>2.	¿Cuáles prácticas y tecnologías actuales para el desarrollo de sistemas informáticos basados en actividad en línea (aplicaciones web) son adecuadas para la solución del problema?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s-ES">
                <a:latin typeface="Arial" panose="020B0604020202020204" pitchFamily="34" charset="0"/>
                <a:ea typeface="Charis SIL" panose="02000500060000020004" pitchFamily="2" charset="0"/>
                <a:cs typeface="Arial" panose="020B0604020202020204" pitchFamily="34" charset="0"/>
              </a:rPr>
              <a:t>3.	¿Cómo implementar una aplicación web que responda a las necesidades planteadas por el problema que motiva su realización?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s-ES">
                <a:latin typeface="Arial" panose="020B0604020202020204" pitchFamily="34" charset="0"/>
                <a:ea typeface="Charis SIL" panose="02000500060000020004" pitchFamily="2" charset="0"/>
                <a:cs typeface="Arial" panose="020B0604020202020204" pitchFamily="34" charset="0"/>
              </a:rPr>
              <a:t>4.	¿Cómo probar la propuesta técnica resultante?</a:t>
            </a:r>
          </a:p>
          <a:p>
            <a:pPr marL="0" indent="0">
              <a:lnSpc>
                <a:spcPct val="150000"/>
              </a:lnSpc>
              <a:buNone/>
            </a:pPr>
            <a:endParaRPr lang="es-ES">
              <a:latin typeface="Arial" panose="020B0604020202020204" pitchFamily="34" charset="0"/>
              <a:ea typeface="Charis SIL" panose="02000500060000020004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35929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DDE0A-194A-0CDA-2648-7B642E809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>
                <a:latin typeface="Arial" panose="020B0604020202020204" pitchFamily="34" charset="0"/>
                <a:ea typeface="Charis SIL" panose="02000500060000020004" pitchFamily="2" charset="0"/>
                <a:cs typeface="Arial" panose="020B0604020202020204" pitchFamily="34" charset="0"/>
              </a:rPr>
              <a:t>Objetivo general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2AD63E-33DC-24FB-4233-E5B9172875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s-ES">
                <a:latin typeface="Arial" panose="020B0604020202020204" pitchFamily="34" charset="0"/>
                <a:ea typeface="Charis SIL" panose="02000500060000020004" pitchFamily="2" charset="0"/>
                <a:cs typeface="Arial" panose="020B0604020202020204" pitchFamily="34" charset="0"/>
              </a:rPr>
              <a:t>Desarrollar una aplicación web que permita a los investigadores asociados a la Facultad de Ciencias Agropecuarias el manejo de datos de observaciones relacionadas con la incidencia de la enfermedad fúngica mancha de asfalto en el cultivo de maíz en las unidades estudiadas, y emita pronósticos automáticos de riesgo de afectación por dicha enfermedad.</a:t>
            </a:r>
          </a:p>
        </p:txBody>
      </p:sp>
    </p:spTree>
    <p:extLst>
      <p:ext uri="{BB962C8B-B14F-4D97-AF65-F5344CB8AC3E}">
        <p14:creationId xmlns:p14="http://schemas.microsoft.com/office/powerpoint/2010/main" val="23142409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DDE0A-194A-0CDA-2648-7B642E809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>
                <a:latin typeface="Arial" panose="020B0604020202020204" pitchFamily="34" charset="0"/>
                <a:ea typeface="Charis SIL" panose="02000500060000020004" pitchFamily="2" charset="0"/>
                <a:cs typeface="Arial" panose="020B0604020202020204" pitchFamily="34" charset="0"/>
              </a:rPr>
              <a:t>Objetivos específicos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2AD63E-33DC-24FB-4233-E5B9172875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s-ES">
                <a:latin typeface="Arial" panose="020B0604020202020204" pitchFamily="34" charset="0"/>
                <a:ea typeface="Charis SIL" panose="02000500060000020004" pitchFamily="2" charset="0"/>
                <a:cs typeface="Arial" panose="020B0604020202020204" pitchFamily="34" charset="0"/>
              </a:rPr>
              <a:t>1.	Definir los requisitos que debe cumplir el sistema.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s-ES">
                <a:latin typeface="Arial" panose="020B0604020202020204" pitchFamily="34" charset="0"/>
                <a:ea typeface="Charis SIL" panose="02000500060000020004" pitchFamily="2" charset="0"/>
                <a:cs typeface="Arial" panose="020B0604020202020204" pitchFamily="34" charset="0"/>
              </a:rPr>
              <a:t>2.	Justificar la selección de prácticas y tecnologías actuales para el desarrollo de aplicaciones web.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s-ES">
                <a:latin typeface="Arial" panose="020B0604020202020204" pitchFamily="34" charset="0"/>
                <a:ea typeface="Charis SIL" panose="02000500060000020004" pitchFamily="2" charset="0"/>
                <a:cs typeface="Arial" panose="020B0604020202020204" pitchFamily="34" charset="0"/>
              </a:rPr>
              <a:t>3.	Implementar la aplicación web que cumpla con los requisitos determinados.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s-ES">
                <a:latin typeface="Arial" panose="020B0604020202020204" pitchFamily="34" charset="0"/>
                <a:ea typeface="Charis SIL" panose="02000500060000020004" pitchFamily="2" charset="0"/>
                <a:cs typeface="Arial" panose="020B0604020202020204" pitchFamily="34" charset="0"/>
              </a:rPr>
              <a:t>4.	Realizar pruebas de software a la aplicación desarrollada.</a:t>
            </a:r>
          </a:p>
          <a:p>
            <a:pPr marL="0" indent="0">
              <a:lnSpc>
                <a:spcPct val="150000"/>
              </a:lnSpc>
              <a:buNone/>
            </a:pPr>
            <a:endParaRPr lang="es-ES">
              <a:latin typeface="Arial" panose="020B0604020202020204" pitchFamily="34" charset="0"/>
              <a:ea typeface="Charis SIL" panose="02000500060000020004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65048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DDE0A-194A-0CDA-2648-7B642E809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>
                <a:latin typeface="Arial" panose="020B0604020202020204" pitchFamily="34" charset="0"/>
                <a:ea typeface="Charis SIL" panose="02000500060000020004" pitchFamily="2" charset="0"/>
                <a:cs typeface="Arial" panose="020B0604020202020204" pitchFamily="34" charset="0"/>
              </a:rPr>
              <a:t>Definición de los requisitos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2AD63E-33DC-24FB-4233-E5B9172875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lnSpc>
                <a:spcPct val="150000"/>
              </a:lnSpc>
              <a:buAutoNum type="arabicPeriod"/>
            </a:pPr>
            <a:r>
              <a:rPr lang="es-ES">
                <a:latin typeface="Arial" panose="020B0604020202020204" pitchFamily="34" charset="0"/>
                <a:ea typeface="Charis SIL" panose="02000500060000020004" pitchFamily="2" charset="0"/>
                <a:cs typeface="Arial" panose="020B0604020202020204" pitchFamily="34" charset="0"/>
              </a:rPr>
              <a:t>Datos que el sistema debe manejar.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es-ES">
                <a:latin typeface="Arial" panose="020B0604020202020204" pitchFamily="34" charset="0"/>
                <a:ea typeface="Charis SIL" panose="02000500060000020004" pitchFamily="2" charset="0"/>
                <a:cs typeface="Arial" panose="020B0604020202020204" pitchFamily="34" charset="0"/>
              </a:rPr>
              <a:t>Pronósticos que debe emitir.</a:t>
            </a:r>
          </a:p>
          <a:p>
            <a:pPr marL="0" indent="0">
              <a:lnSpc>
                <a:spcPct val="150000"/>
              </a:lnSpc>
              <a:buNone/>
            </a:pPr>
            <a:endParaRPr lang="es-ES">
              <a:latin typeface="Arial" panose="020B0604020202020204" pitchFamily="34" charset="0"/>
              <a:ea typeface="Charis SIL" panose="02000500060000020004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1833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DDE0A-194A-0CDA-2648-7B642E809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>
                <a:latin typeface="Arial" panose="020B0604020202020204" pitchFamily="34" charset="0"/>
                <a:ea typeface="Charis SIL" panose="02000500060000020004" pitchFamily="2" charset="0"/>
                <a:cs typeface="Arial" panose="020B0604020202020204" pitchFamily="34" charset="0"/>
              </a:rPr>
              <a:t>Marco conceptual del desarrollo web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2AD63E-33DC-24FB-4233-E5B9172875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3">
            <a:normAutofit fontScale="70000" lnSpcReduction="20000"/>
          </a:bodyPr>
          <a:lstStyle/>
          <a:p>
            <a:pPr>
              <a:lnSpc>
                <a:spcPct val="150000"/>
              </a:lnSpc>
            </a:pPr>
            <a:r>
              <a:rPr lang="es-ES">
                <a:latin typeface="Arial" panose="020B0604020202020204" pitchFamily="34" charset="0"/>
                <a:ea typeface="Charis SIL" panose="02000500060000020004" pitchFamily="2" charset="0"/>
                <a:cs typeface="Arial" panose="020B0604020202020204" pitchFamily="34" charset="0"/>
              </a:rPr>
              <a:t>Aplicaciones web</a:t>
            </a:r>
          </a:p>
          <a:p>
            <a:pPr lvl="1">
              <a:lnSpc>
                <a:spcPct val="150000"/>
              </a:lnSpc>
            </a:pPr>
            <a:r>
              <a:rPr lang="es-ES">
                <a:latin typeface="Arial" panose="020B0604020202020204" pitchFamily="34" charset="0"/>
                <a:ea typeface="Charis SIL" panose="02000500060000020004" pitchFamily="2" charset="0"/>
                <a:cs typeface="Arial" panose="020B0604020202020204" pitchFamily="34" charset="0"/>
              </a:rPr>
              <a:t>Ventajas y clasificación</a:t>
            </a:r>
          </a:p>
          <a:p>
            <a:pPr lvl="1">
              <a:lnSpc>
                <a:spcPct val="150000"/>
              </a:lnSpc>
            </a:pPr>
            <a:r>
              <a:rPr lang="es-ES">
                <a:latin typeface="Arial" panose="020B0604020202020204" pitchFamily="34" charset="0"/>
                <a:ea typeface="Charis SIL" panose="02000500060000020004" pitchFamily="2" charset="0"/>
                <a:cs typeface="Arial" panose="020B0604020202020204" pitchFamily="34" charset="0"/>
              </a:rPr>
              <a:t>Arquitectura cliente-servidor</a:t>
            </a:r>
          </a:p>
          <a:p>
            <a:pPr lvl="1">
              <a:lnSpc>
                <a:spcPct val="150000"/>
              </a:lnSpc>
            </a:pPr>
            <a:r>
              <a:rPr lang="es-ES">
                <a:latin typeface="Arial" panose="020B0604020202020204" pitchFamily="34" charset="0"/>
                <a:ea typeface="Charis SIL" panose="02000500060000020004" pitchFamily="2" charset="0"/>
                <a:cs typeface="Arial" panose="020B0604020202020204" pitchFamily="34" charset="0"/>
              </a:rPr>
              <a:t>API y API REST	</a:t>
            </a:r>
          </a:p>
          <a:p>
            <a:pPr>
              <a:lnSpc>
                <a:spcPct val="150000"/>
              </a:lnSpc>
            </a:pPr>
            <a:r>
              <a:rPr lang="es-ES">
                <a:latin typeface="Arial" panose="020B0604020202020204" pitchFamily="34" charset="0"/>
                <a:ea typeface="Charis SIL" panose="02000500060000020004" pitchFamily="2" charset="0"/>
                <a:cs typeface="Arial" panose="020B0604020202020204" pitchFamily="34" charset="0"/>
              </a:rPr>
              <a:t>Conceptos de lenguaje de programación y marco de trabajo</a:t>
            </a:r>
          </a:p>
          <a:p>
            <a:pPr>
              <a:lnSpc>
                <a:spcPct val="150000"/>
              </a:lnSpc>
            </a:pPr>
            <a:endParaRPr lang="es-ES">
              <a:latin typeface="Arial" panose="020B0604020202020204" pitchFamily="34" charset="0"/>
              <a:ea typeface="Charis SIL" panose="02000500060000020004" pitchFamily="2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s-ES">
              <a:latin typeface="Arial" panose="020B0604020202020204" pitchFamily="34" charset="0"/>
              <a:ea typeface="Charis SIL" panose="02000500060000020004" pitchFamily="2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s-ES">
                <a:latin typeface="Arial" panose="020B0604020202020204" pitchFamily="34" charset="0"/>
                <a:ea typeface="Charis SIL" panose="02000500060000020004" pitchFamily="2" charset="0"/>
                <a:cs typeface="Arial" panose="020B0604020202020204" pitchFamily="34" charset="0"/>
              </a:rPr>
              <a:t>Tecnologías de desarrollo del lado del cliente	</a:t>
            </a:r>
          </a:p>
          <a:p>
            <a:pPr lvl="1">
              <a:lnSpc>
                <a:spcPct val="150000"/>
              </a:lnSpc>
            </a:pPr>
            <a:r>
              <a:rPr lang="es-ES">
                <a:latin typeface="Arial" panose="020B0604020202020204" pitchFamily="34" charset="0"/>
                <a:ea typeface="Charis SIL" panose="02000500060000020004" pitchFamily="2" charset="0"/>
                <a:cs typeface="Arial" panose="020B0604020202020204" pitchFamily="34" charset="0"/>
              </a:rPr>
              <a:t>HTML, CSS y JavaScript</a:t>
            </a:r>
          </a:p>
          <a:p>
            <a:pPr lvl="1">
              <a:lnSpc>
                <a:spcPct val="150000"/>
              </a:lnSpc>
            </a:pPr>
            <a:r>
              <a:rPr lang="es-ES">
                <a:latin typeface="Arial" panose="020B0604020202020204" pitchFamily="34" charset="0"/>
                <a:ea typeface="Charis SIL" panose="02000500060000020004" pitchFamily="2" charset="0"/>
                <a:cs typeface="Arial" panose="020B0604020202020204" pitchFamily="34" charset="0"/>
              </a:rPr>
              <a:t>JSON	</a:t>
            </a:r>
          </a:p>
          <a:p>
            <a:pPr lvl="1">
              <a:lnSpc>
                <a:spcPct val="150000"/>
              </a:lnSpc>
            </a:pPr>
            <a:r>
              <a:rPr lang="es-ES">
                <a:latin typeface="Arial" panose="020B0604020202020204" pitchFamily="34" charset="0"/>
                <a:ea typeface="Charis SIL" panose="02000500060000020004" pitchFamily="2" charset="0"/>
                <a:cs typeface="Arial" panose="020B0604020202020204" pitchFamily="34" charset="0"/>
              </a:rPr>
              <a:t>React y Next.js	</a:t>
            </a:r>
          </a:p>
          <a:p>
            <a:pPr lvl="1">
              <a:lnSpc>
                <a:spcPct val="150000"/>
              </a:lnSpc>
            </a:pPr>
            <a:r>
              <a:rPr lang="es-ES">
                <a:latin typeface="Arial" panose="020B0604020202020204" pitchFamily="34" charset="0"/>
                <a:ea typeface="Charis SIL" panose="02000500060000020004" pitchFamily="2" charset="0"/>
                <a:cs typeface="Arial" panose="020B0604020202020204" pitchFamily="34" charset="0"/>
              </a:rPr>
              <a:t>Tailwind	</a:t>
            </a:r>
          </a:p>
          <a:p>
            <a:pPr>
              <a:lnSpc>
                <a:spcPct val="150000"/>
              </a:lnSpc>
            </a:pPr>
            <a:r>
              <a:rPr lang="es-ES">
                <a:latin typeface="Arial" panose="020B0604020202020204" pitchFamily="34" charset="0"/>
                <a:ea typeface="Charis SIL" panose="02000500060000020004" pitchFamily="2" charset="0"/>
                <a:cs typeface="Arial" panose="020B0604020202020204" pitchFamily="34" charset="0"/>
              </a:rPr>
              <a:t>Tecnologías de desarrollo del lado del servidor	</a:t>
            </a:r>
          </a:p>
          <a:p>
            <a:pPr lvl="1">
              <a:lnSpc>
                <a:spcPct val="150000"/>
              </a:lnSpc>
            </a:pPr>
            <a:r>
              <a:rPr lang="es-ES">
                <a:latin typeface="Arial" panose="020B0604020202020204" pitchFamily="34" charset="0"/>
                <a:ea typeface="Charis SIL" panose="02000500060000020004" pitchFamily="2" charset="0"/>
                <a:cs typeface="Arial" panose="020B0604020202020204" pitchFamily="34" charset="0"/>
              </a:rPr>
              <a:t>Python	</a:t>
            </a:r>
          </a:p>
          <a:p>
            <a:pPr lvl="1">
              <a:lnSpc>
                <a:spcPct val="150000"/>
              </a:lnSpc>
            </a:pPr>
            <a:r>
              <a:rPr lang="es-ES">
                <a:latin typeface="Arial" panose="020B0604020202020204" pitchFamily="34" charset="0"/>
                <a:ea typeface="Charis SIL" panose="02000500060000020004" pitchFamily="2" charset="0"/>
                <a:cs typeface="Arial" panose="020B0604020202020204" pitchFamily="34" charset="0"/>
              </a:rPr>
              <a:t>Django	</a:t>
            </a:r>
          </a:p>
          <a:p>
            <a:pPr lvl="2">
              <a:lnSpc>
                <a:spcPct val="150000"/>
              </a:lnSpc>
            </a:pPr>
            <a:r>
              <a:rPr lang="es-ES">
                <a:latin typeface="Arial" panose="020B0604020202020204" pitchFamily="34" charset="0"/>
                <a:ea typeface="Charis SIL" panose="02000500060000020004" pitchFamily="2" charset="0"/>
                <a:cs typeface="Arial" panose="020B0604020202020204" pitchFamily="34" charset="0"/>
              </a:rPr>
              <a:t>Django REST Framework</a:t>
            </a:r>
          </a:p>
          <a:p>
            <a:pPr lvl="1">
              <a:lnSpc>
                <a:spcPct val="150000"/>
              </a:lnSpc>
            </a:pPr>
            <a:r>
              <a:rPr lang="es-ES">
                <a:latin typeface="Arial" panose="020B0604020202020204" pitchFamily="34" charset="0"/>
                <a:ea typeface="Charis SIL" panose="02000500060000020004" pitchFamily="2" charset="0"/>
                <a:cs typeface="Arial" panose="020B0604020202020204" pitchFamily="34" charset="0"/>
              </a:rPr>
              <a:t>Bases de datos	</a:t>
            </a:r>
          </a:p>
          <a:p>
            <a:pPr lvl="2">
              <a:lnSpc>
                <a:spcPct val="150000"/>
              </a:lnSpc>
            </a:pPr>
            <a:r>
              <a:rPr lang="es-ES">
                <a:latin typeface="Arial" panose="020B0604020202020204" pitchFamily="34" charset="0"/>
                <a:ea typeface="Charis SIL" panose="02000500060000020004" pitchFamily="2" charset="0"/>
                <a:cs typeface="Arial" panose="020B0604020202020204" pitchFamily="34" charset="0"/>
              </a:rPr>
              <a:t>Sistema gestor de bases de datos</a:t>
            </a:r>
          </a:p>
          <a:p>
            <a:pPr lvl="2">
              <a:lnSpc>
                <a:spcPct val="150000"/>
              </a:lnSpc>
            </a:pPr>
            <a:r>
              <a:rPr lang="es-ES">
                <a:latin typeface="Arial" panose="020B0604020202020204" pitchFamily="34" charset="0"/>
                <a:ea typeface="Charis SIL" panose="02000500060000020004" pitchFamily="2" charset="0"/>
                <a:cs typeface="Arial" panose="020B0604020202020204" pitchFamily="34" charset="0"/>
              </a:rPr>
              <a:t>PostgreSQL</a:t>
            </a:r>
          </a:p>
          <a:p>
            <a:pPr>
              <a:lnSpc>
                <a:spcPct val="150000"/>
              </a:lnSpc>
            </a:pPr>
            <a:r>
              <a:rPr lang="es-ES">
                <a:latin typeface="Arial" panose="020B0604020202020204" pitchFamily="34" charset="0"/>
                <a:ea typeface="Charis SIL" panose="02000500060000020004" pitchFamily="2" charset="0"/>
                <a:cs typeface="Arial" panose="020B0604020202020204" pitchFamily="34" charset="0"/>
              </a:rPr>
              <a:t>Autenticación y autorización	</a:t>
            </a:r>
          </a:p>
          <a:p>
            <a:pPr lvl="1">
              <a:lnSpc>
                <a:spcPct val="150000"/>
              </a:lnSpc>
            </a:pPr>
            <a:r>
              <a:rPr lang="es-ES">
                <a:latin typeface="Arial" panose="020B0604020202020204" pitchFamily="34" charset="0"/>
                <a:ea typeface="Charis SIL" panose="02000500060000020004" pitchFamily="2" charset="0"/>
                <a:cs typeface="Arial" panose="020B0604020202020204" pitchFamily="34" charset="0"/>
              </a:rPr>
              <a:t>NextAuth y Django REST Framework</a:t>
            </a:r>
          </a:p>
          <a:p>
            <a:pPr>
              <a:lnSpc>
                <a:spcPct val="150000"/>
              </a:lnSpc>
            </a:pPr>
            <a:endParaRPr lang="es-ES">
              <a:latin typeface="Arial" panose="020B0604020202020204" pitchFamily="34" charset="0"/>
              <a:ea typeface="Charis SIL" panose="02000500060000020004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96140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DDE0A-194A-0CDA-2648-7B642E809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>
                <a:latin typeface="Arial" panose="020B0604020202020204" pitchFamily="34" charset="0"/>
                <a:ea typeface="Charis SIL" panose="02000500060000020004" pitchFamily="2" charset="0"/>
                <a:cs typeface="Arial" panose="020B0604020202020204" pitchFamily="34" charset="0"/>
              </a:rPr>
              <a:t>Casos de uso de la aplicación web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4191B4-2321-473F-2CD1-FF39E67843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1396" y="1690688"/>
            <a:ext cx="8829207" cy="4785286"/>
          </a:xfrm>
          <a:prstGeom prst="rect">
            <a:avLst/>
          </a:prstGeom>
          <a:noFill/>
          <a:ln w="3175">
            <a:noFill/>
          </a:ln>
        </p:spPr>
      </p:pic>
    </p:spTree>
    <p:extLst>
      <p:ext uri="{BB962C8B-B14F-4D97-AF65-F5344CB8AC3E}">
        <p14:creationId xmlns:p14="http://schemas.microsoft.com/office/powerpoint/2010/main" val="414654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200</TotalTime>
  <Words>778</Words>
  <Application>Microsoft Office PowerPoint</Application>
  <PresentationFormat>Widescreen</PresentationFormat>
  <Paragraphs>88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Aptos</vt:lpstr>
      <vt:lpstr>Aptos Display</vt:lpstr>
      <vt:lpstr>Arial</vt:lpstr>
      <vt:lpstr>Office Theme</vt:lpstr>
      <vt:lpstr>Aplicación web para el pronóstico y manejo de datos relacionados con la incidencia de Phyllachora maydis</vt:lpstr>
      <vt:lpstr>Justificación de la investigación</vt:lpstr>
      <vt:lpstr>Problema de investigación</vt:lpstr>
      <vt:lpstr>Preguntas de investigación</vt:lpstr>
      <vt:lpstr>Objetivo general</vt:lpstr>
      <vt:lpstr>Objetivos específicos</vt:lpstr>
      <vt:lpstr>Definición de los requisitos</vt:lpstr>
      <vt:lpstr>Marco conceptual del desarrollo web</vt:lpstr>
      <vt:lpstr>Casos de uso de la aplicación web</vt:lpstr>
      <vt:lpstr>Diagrama de actividad de un caso de uso</vt:lpstr>
      <vt:lpstr>Diagrama de despliegue de alto nivel</vt:lpstr>
      <vt:lpstr>Esquema entidad-interrelación de la base de datos (modelo conceptual)</vt:lpstr>
      <vt:lpstr>Interfaz gráfica para el lado del cliente</vt:lpstr>
      <vt:lpstr>Interfaz gráfica para el lado del cliente</vt:lpstr>
      <vt:lpstr>Pruebas realizadas al software</vt:lpstr>
      <vt:lpstr>Conclusiones</vt:lpstr>
      <vt:lpstr>Conclusiones</vt:lpstr>
      <vt:lpstr>Conclusiones</vt:lpstr>
      <vt:lpstr>Aplicación web para el pronóstico y manejo de datos relacionados con la incidencia de Phyllachora maydis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Alain Daniel Rodríguez</dc:creator>
  <cp:lastModifiedBy>Alain Daniel Rodríguez</cp:lastModifiedBy>
  <cp:revision>13</cp:revision>
  <dcterms:created xsi:type="dcterms:W3CDTF">2024-11-18T20:46:39Z</dcterms:created>
  <dcterms:modified xsi:type="dcterms:W3CDTF">2024-11-20T01:58:09Z</dcterms:modified>
</cp:coreProperties>
</file>